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1147" r:id="rId2"/>
    <p:sldId id="1146" r:id="rId3"/>
    <p:sldId id="1124" r:id="rId4"/>
    <p:sldId id="1125" r:id="rId5"/>
    <p:sldId id="1138" r:id="rId6"/>
    <p:sldId id="1139" r:id="rId7"/>
    <p:sldId id="1141" r:id="rId8"/>
    <p:sldId id="1140" r:id="rId9"/>
    <p:sldId id="1077" r:id="rId10"/>
    <p:sldId id="1108" r:id="rId11"/>
    <p:sldId id="1126" r:id="rId12"/>
    <p:sldId id="1127" r:id="rId13"/>
    <p:sldId id="1128" r:id="rId14"/>
    <p:sldId id="1129" r:id="rId15"/>
    <p:sldId id="1130" r:id="rId16"/>
    <p:sldId id="1131" r:id="rId17"/>
    <p:sldId id="1132" r:id="rId18"/>
    <p:sldId id="1133" r:id="rId19"/>
    <p:sldId id="1142" r:id="rId20"/>
    <p:sldId id="1079" r:id="rId21"/>
    <p:sldId id="1150" r:id="rId22"/>
    <p:sldId id="1156" r:id="rId23"/>
    <p:sldId id="1083" r:id="rId24"/>
    <p:sldId id="1151" r:id="rId25"/>
    <p:sldId id="1152" r:id="rId26"/>
    <p:sldId id="1153" r:id="rId27"/>
    <p:sldId id="1154" r:id="rId28"/>
    <p:sldId id="1081" r:id="rId29"/>
    <p:sldId id="1155" r:id="rId30"/>
    <p:sldId id="1145" r:id="rId31"/>
    <p:sldId id="1035" r:id="rId32"/>
    <p:sldId id="1148" r:id="rId33"/>
    <p:sldId id="1149" r:id="rId34"/>
    <p:sldId id="1090" r:id="rId35"/>
    <p:sldId id="1092" r:id="rId36"/>
    <p:sldId id="1134" r:id="rId37"/>
    <p:sldId id="1097" r:id="rId38"/>
    <p:sldId id="1098" r:id="rId39"/>
    <p:sldId id="1135" r:id="rId40"/>
    <p:sldId id="1144" r:id="rId41"/>
    <p:sldId id="1137" r:id="rId42"/>
    <p:sldId id="1100" r:id="rId43"/>
    <p:sldId id="1136" r:id="rId44"/>
    <p:sldId id="1102" r:id="rId45"/>
    <p:sldId id="1093" r:id="rId46"/>
    <p:sldId id="1121" r:id="rId47"/>
    <p:sldId id="835" r:id="rId4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33" autoAdjust="0"/>
    <p:restoredTop sz="75202" autoAdjust="0"/>
  </p:normalViewPr>
  <p:slideViewPr>
    <p:cSldViewPr>
      <p:cViewPr varScale="1">
        <p:scale>
          <a:sx n="131" d="100"/>
          <a:sy n="131" d="100"/>
        </p:scale>
        <p:origin x="14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6: Data Mining (4/4)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451/651 (Fall 2018)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November 6, 2018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/bigdata-2018f/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Specify distance metric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Euclidean, cosine, etc.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843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Apply clustering algorithm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representation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0509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Shingling,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6822726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stanc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1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thiagoalmeida</a:t>
            </a:r>
            <a:r>
              <a:rPr lang="en-US" sz="1000" b="0" dirty="0">
                <a:solidFill>
                  <a:srgbClr val="FFFFFF"/>
                </a:solidFill>
              </a:rPr>
              <a:t>/250190676/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Distance Metrics</a:t>
            </a:r>
          </a:p>
        </p:txBody>
      </p:sp>
    </p:spTree>
    <p:extLst>
      <p:ext uri="{BB962C8B-B14F-4D97-AF65-F5344CB8AC3E}">
        <p14:creationId xmlns:p14="http://schemas.microsoft.com/office/powerpoint/2010/main" val="327136101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9144000" cy="5105400"/>
          </a:xfrm>
          <a:prstGeom prst="rect">
            <a:avLst/>
          </a:prstGeom>
        </p:spPr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en-US" dirty="0"/>
              <a:t>Non-negativity: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/>
          </a:p>
          <a:p>
            <a:pPr marL="457200" indent="-457200" algn="ctr">
              <a:buFont typeface="+mj-lt"/>
              <a:buAutoNum type="arabicPeriod"/>
            </a:pPr>
            <a:r>
              <a:rPr lang="en-US" dirty="0"/>
              <a:t>Identity: 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/>
          </a:p>
          <a:p>
            <a:pPr marL="457200" indent="-457200" algn="ctr">
              <a:buFont typeface="+mj-lt"/>
              <a:buAutoNum type="arabicPeriod"/>
            </a:pPr>
            <a:r>
              <a:rPr lang="en-US" dirty="0"/>
              <a:t>Symmetry: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/>
          </a:p>
          <a:p>
            <a:pPr marL="457200" indent="-457200" algn="ctr">
              <a:buFont typeface="+mj-lt"/>
              <a:buAutoNum type="arabicPeriod"/>
            </a:pPr>
            <a:r>
              <a:rPr lang="en-US" dirty="0"/>
              <a:t>Triangle Inequality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0" y="2133600"/>
            <a:ext cx="1686560" cy="375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720" y="3182620"/>
            <a:ext cx="3637280" cy="375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4262120"/>
            <a:ext cx="2509520" cy="375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5392420"/>
            <a:ext cx="3931920" cy="37592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 Metrics</a:t>
            </a:r>
          </a:p>
        </p:txBody>
      </p:sp>
    </p:spTree>
    <p:extLst>
      <p:ext uri="{BB962C8B-B14F-4D97-AF65-F5344CB8AC3E}">
        <p14:creationId xmlns:p14="http://schemas.microsoft.com/office/powerpoint/2010/main" val="146089607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580" y="2895600"/>
            <a:ext cx="2179320" cy="655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733800"/>
            <a:ext cx="2621280" cy="28194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two sets A, 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5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similarity:</a:t>
            </a:r>
          </a:p>
        </p:txBody>
      </p:sp>
    </p:spTree>
    <p:extLst>
      <p:ext uri="{BB962C8B-B14F-4D97-AF65-F5344CB8AC3E}">
        <p14:creationId xmlns:p14="http://schemas.microsoft.com/office/powerpoint/2010/main" val="334047593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Norms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78480" y="1447800"/>
            <a:ext cx="3169920" cy="609600"/>
            <a:chOff x="3429000" y="2286000"/>
            <a:chExt cx="3169920" cy="609600"/>
          </a:xfrm>
        </p:grpSpPr>
        <p:sp>
          <p:nvSpPr>
            <p:cNvPr id="6" name="TextBox 5"/>
            <p:cNvSpPr txBox="1"/>
            <p:nvPr/>
          </p:nvSpPr>
          <p:spPr>
            <a:xfrm>
              <a:off x="3429000" y="23622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Given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5800" y="2286000"/>
              <a:ext cx="2103120" cy="28194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180" y="2613660"/>
              <a:ext cx="2034540" cy="28194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52400" y="27387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Euclidean distance (L</a:t>
            </a:r>
            <a:r>
              <a:rPr lang="en-US" sz="2400" b="0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" y="40341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Manhattan distance (L</a:t>
            </a:r>
            <a:r>
              <a:rPr lang="en-US" sz="2400" b="0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" y="5327958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L</a:t>
            </a:r>
            <a:r>
              <a:rPr lang="en-US" sz="24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0" y="2514600"/>
            <a:ext cx="3009900" cy="990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60" y="3960167"/>
            <a:ext cx="2506980" cy="76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560" y="5105400"/>
            <a:ext cx="3291840" cy="9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3260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3276600"/>
            <a:ext cx="1531620" cy="571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572000"/>
            <a:ext cx="3924300" cy="731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220" y="5509260"/>
            <a:ext cx="2613660" cy="28194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Cosine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Idea: measure distance between the vectors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0460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Thus: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078480" y="1447800"/>
            <a:ext cx="3169920" cy="609600"/>
            <a:chOff x="3429000" y="2286000"/>
            <a:chExt cx="3169920" cy="609600"/>
          </a:xfrm>
        </p:grpSpPr>
        <p:sp>
          <p:nvSpPr>
            <p:cNvPr id="16" name="TextBox 15"/>
            <p:cNvSpPr txBox="1"/>
            <p:nvPr/>
          </p:nvSpPr>
          <p:spPr>
            <a:xfrm>
              <a:off x="3429000" y="23622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Given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5800" y="2286000"/>
              <a:ext cx="2103120" cy="28194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8180" y="2613660"/>
              <a:ext cx="2034540" cy="28194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 rot="21239651">
            <a:off x="5196461" y="599189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Advantages over others?</a:t>
            </a:r>
          </a:p>
        </p:txBody>
      </p:sp>
    </p:spTree>
    <p:extLst>
      <p:ext uri="{BB962C8B-B14F-4D97-AF65-F5344CB8AC3E}">
        <p14:creationId xmlns:p14="http://schemas.microsoft.com/office/powerpoint/2010/main" val="24741162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3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368617168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Representations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038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Unigrams (i.e., words)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58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Feature weights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391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boolean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BM25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47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Shingles =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-grams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028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the word level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the character level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(Text)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501218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Representations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recommender systems: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Items as features for users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Users as features for items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71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log data: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52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Behaviors (clicks) as features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257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graphs: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38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Adjacency lists as features for vertices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(Beyond Text)</a:t>
            </a:r>
          </a:p>
        </p:txBody>
      </p:sp>
    </p:spTree>
    <p:extLst>
      <p:ext uri="{BB962C8B-B14F-4D97-AF65-F5344CB8AC3E}">
        <p14:creationId xmlns:p14="http://schemas.microsoft.com/office/powerpoint/2010/main" val="263852935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 Algorithms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04651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Divisive (top-down)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50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-Means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Gaussian Mixture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961B6-F4DD-4743-AF12-81D164FE0C17}"/>
              </a:ext>
            </a:extLst>
          </p:cNvPr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Agglomerative (bottom-up)</a:t>
            </a:r>
          </a:p>
        </p:txBody>
      </p:sp>
    </p:spTree>
    <p:extLst>
      <p:ext uri="{BB962C8B-B14F-4D97-AF65-F5344CB8AC3E}">
        <p14:creationId xmlns:p14="http://schemas.microsoft.com/office/powerpoint/2010/main" val="62995957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</a:p>
        </p:txBody>
      </p:sp>
    </p:spTree>
    <p:extLst>
      <p:ext uri="{BB962C8B-B14F-4D97-AF65-F5344CB8AC3E}">
        <p14:creationId xmlns:p14="http://schemas.microsoft.com/office/powerpoint/2010/main" val="33309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Hierarchical Agglomerative Clustering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255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Until there is only one cluster: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06579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Find the two clusters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that are most similar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Replace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with a single cluster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∪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endParaRPr lang="en-US" sz="2000" b="0" i="1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Start with each object in its own cluster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history of merges forms the hierarchy</a:t>
            </a:r>
          </a:p>
        </p:txBody>
      </p:sp>
    </p:spTree>
    <p:extLst>
      <p:ext uri="{BB962C8B-B14F-4D97-AF65-F5344CB8AC3E}">
        <p14:creationId xmlns:p14="http://schemas.microsoft.com/office/powerpoint/2010/main" val="184467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HAC in 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4F913-230F-B04D-BD2B-A89522BFA464}"/>
              </a:ext>
            </a:extLst>
          </p:cNvPr>
          <p:cNvSpPr txBox="1"/>
          <p:nvPr/>
        </p:nvSpPr>
        <p:spPr>
          <a:xfrm>
            <a:off x="4991695" y="2438400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Step 1: {1}, {2}, {3}, {4}, {5}, {6}, {7}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AD7D1-C8A6-1248-AEF6-45056106A111}"/>
              </a:ext>
            </a:extLst>
          </p:cNvPr>
          <p:cNvSpPr txBox="1"/>
          <p:nvPr/>
        </p:nvSpPr>
        <p:spPr>
          <a:xfrm>
            <a:off x="4991695" y="2740015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Step 2: {1}, {2, 3}, {4}, {5}, {6}, {7}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5BE3D-09AB-B548-8D08-8CAA7704C855}"/>
              </a:ext>
            </a:extLst>
          </p:cNvPr>
          <p:cNvSpPr txBox="1"/>
          <p:nvPr/>
        </p:nvSpPr>
        <p:spPr>
          <a:xfrm>
            <a:off x="4991695" y="3041630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Step 3: {1, 7}, {2, 3}, {4}, {5}, {6}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137B5-E470-0942-A0E8-135401F8620B}"/>
              </a:ext>
            </a:extLst>
          </p:cNvPr>
          <p:cNvSpPr txBox="1"/>
          <p:nvPr/>
        </p:nvSpPr>
        <p:spPr>
          <a:xfrm>
            <a:off x="4991695" y="3343245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Step 4: {1, 7}, {2, 3}, {4, 5}, {6}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6CAE2-5FD9-7442-9116-CE5C72075B14}"/>
              </a:ext>
            </a:extLst>
          </p:cNvPr>
          <p:cNvSpPr txBox="1"/>
          <p:nvPr/>
        </p:nvSpPr>
        <p:spPr>
          <a:xfrm>
            <a:off x="4991695" y="3644860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Step 5: {1, 7}, {2, 3, 6}, {4, 5}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7EF6E6-0FE2-9247-8176-60B9FE2D4796}"/>
              </a:ext>
            </a:extLst>
          </p:cNvPr>
          <p:cNvSpPr txBox="1"/>
          <p:nvPr/>
        </p:nvSpPr>
        <p:spPr>
          <a:xfrm>
            <a:off x="4991695" y="3946475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Step 6: {1, 7}, {2, 3, 4, 5, 6}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90478-94AD-2F4C-8EEA-D53E459CEF92}"/>
              </a:ext>
            </a:extLst>
          </p:cNvPr>
          <p:cNvSpPr txBox="1"/>
          <p:nvPr/>
        </p:nvSpPr>
        <p:spPr>
          <a:xfrm>
            <a:off x="4991695" y="4248090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Step 7: {1, 2, 3, 4, 5, 6, 7}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446DB8-507A-3346-9322-4C52B49FD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524000"/>
            <a:ext cx="4991695" cy="4953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ECD6B3-5431-784F-946C-5D817AD9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Slides by Ryan </a:t>
            </a:r>
            <a:r>
              <a:rPr lang="en-US" sz="1000" b="0" dirty="0" err="1">
                <a:solidFill>
                  <a:schemeClr val="bg1"/>
                </a:solidFill>
              </a:rPr>
              <a:t>Tibshirani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68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BAC72BB-E39D-2841-813D-DE003E05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752600"/>
            <a:ext cx="4175243" cy="3872689"/>
          </a:xfrm>
          <a:prstGeom prst="rect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Dendrogram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A0D2B-DCDB-6140-8D4B-BE20BECBF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524000"/>
            <a:ext cx="4991695" cy="4953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3AADB6-0645-744F-9622-EB67F95AB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Slides by Ryan </a:t>
            </a:r>
            <a:r>
              <a:rPr lang="en-US" sz="1000" b="0" dirty="0" err="1">
                <a:solidFill>
                  <a:schemeClr val="bg1"/>
                </a:solidFill>
              </a:rPr>
              <a:t>Tibshirani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489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541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similarity between two clusters?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335179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Single Linkage: similarity of two most similar members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Complete Linkage: similarity of two least similar members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Average Linkage: average similarity between members</a:t>
            </a:r>
            <a:endParaRPr lang="en-US" sz="2000" b="0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Which two clusters do we merge?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Cluster Merging</a:t>
            </a:r>
          </a:p>
        </p:txBody>
      </p:sp>
    </p:spTree>
    <p:extLst>
      <p:ext uri="{BB962C8B-B14F-4D97-AF65-F5344CB8AC3E}">
        <p14:creationId xmlns:p14="http://schemas.microsoft.com/office/powerpoint/2010/main" val="8013752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 Linkage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57E96-E735-C34E-89F9-74DA175F7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43200"/>
            <a:ext cx="7288511" cy="3657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CFC46-BBDB-EC45-BBD8-9C2F87F0F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554480"/>
            <a:ext cx="3276600" cy="736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13F739-A16E-8F4F-91FF-42D20AD25710}"/>
              </a:ext>
            </a:extLst>
          </p:cNvPr>
          <p:cNvSpPr txBox="1"/>
          <p:nvPr/>
        </p:nvSpPr>
        <p:spPr>
          <a:xfrm>
            <a:off x="0" y="1143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Uses maximum similarity (min distance) of pairs:</a:t>
            </a:r>
            <a:endParaRPr lang="en-US" sz="2000" b="0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9E989D-2A24-7C4E-B331-403DD2AC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Slides by Ryan </a:t>
            </a:r>
            <a:r>
              <a:rPr lang="en-US" sz="1000" b="0" dirty="0" err="1">
                <a:solidFill>
                  <a:schemeClr val="bg1"/>
                </a:solidFill>
              </a:rPr>
              <a:t>Tibshirani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77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Complete Linkage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6172E-1639-B742-8152-7949F1136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43200"/>
            <a:ext cx="7288511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6C0BF-6261-6241-9662-09C1F3E2C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554480"/>
            <a:ext cx="3733800" cy="736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2749B3-A2F9-644D-95CA-7143F3B457F4}"/>
              </a:ext>
            </a:extLst>
          </p:cNvPr>
          <p:cNvSpPr txBox="1"/>
          <p:nvPr/>
        </p:nvSpPr>
        <p:spPr>
          <a:xfrm>
            <a:off x="0" y="1143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Uses minimum similarity (max distance) of pairs:</a:t>
            </a:r>
            <a:endParaRPr lang="en-US" sz="2000" b="0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1F5EF-7015-3F4E-8A35-A5A30E3B9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Slides by Ryan </a:t>
            </a:r>
            <a:r>
              <a:rPr lang="en-US" sz="1000" b="0" dirty="0" err="1">
                <a:solidFill>
                  <a:schemeClr val="bg1"/>
                </a:solidFill>
              </a:rPr>
              <a:t>Tibshirani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508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Average Linkage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6B05B-6600-384B-864B-F5F7B856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43200"/>
            <a:ext cx="7288511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9299B4-61F7-154B-8267-E1572185A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554480"/>
            <a:ext cx="4648200" cy="96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E459BD-3E53-064B-8923-E6A82E015F98}"/>
              </a:ext>
            </a:extLst>
          </p:cNvPr>
          <p:cNvSpPr txBox="1"/>
          <p:nvPr/>
        </p:nvSpPr>
        <p:spPr>
          <a:xfrm>
            <a:off x="0" y="1143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Uses average of all pairs:</a:t>
            </a:r>
            <a:endParaRPr lang="en-US" sz="2000" b="0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D31ABA-FA82-8F47-AAE3-3208AB808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Slides by Ryan </a:t>
            </a:r>
            <a:r>
              <a:rPr lang="en-US" sz="1000" b="0" dirty="0" err="1">
                <a:solidFill>
                  <a:schemeClr val="bg1"/>
                </a:solidFill>
              </a:rPr>
              <a:t>Tibshirani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743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Link Functions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8197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Average linkage: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Complete linkage: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747BA-44A0-1B41-8FFF-A0B3718065A3}"/>
              </a:ext>
            </a:extLst>
          </p:cNvPr>
          <p:cNvSpPr txBox="1"/>
          <p:nvPr/>
        </p:nvSpPr>
        <p:spPr>
          <a:xfrm>
            <a:off x="0" y="192857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Uses maximum similarity (min distance) of pairs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Weakness: “straggly” (long and thin) clusters due to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chaining effect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Clusters may not be compact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724A4-FB56-3E49-AB76-4A845554B804}"/>
              </a:ext>
            </a:extLst>
          </p:cNvPr>
          <p:cNvSpPr txBox="1"/>
          <p:nvPr/>
        </p:nvSpPr>
        <p:spPr>
          <a:xfrm>
            <a:off x="0" y="356253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Uses minimum similarity (max distance) of pairs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Weakness: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crowding effect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– points closer to other clusters than own cluster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Clusters may not be far apart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A013C-52E3-3447-A245-4BB9F0F4DE4D}"/>
              </a:ext>
            </a:extLst>
          </p:cNvPr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linkage: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96EB4C-C244-3E47-B3CC-558BC2E7D99B}"/>
              </a:ext>
            </a:extLst>
          </p:cNvPr>
          <p:cNvSpPr txBox="1"/>
          <p:nvPr/>
        </p:nvSpPr>
        <p:spPr>
          <a:xfrm>
            <a:off x="0" y="51565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Uses average of all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Tries to strike a balance – compact and far apart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Weakness: similarity more difficult to interpret</a:t>
            </a:r>
          </a:p>
        </p:txBody>
      </p:sp>
    </p:spTree>
    <p:extLst>
      <p:ext uri="{BB962C8B-B14F-4D97-AF65-F5344CB8AC3E}">
        <p14:creationId xmlns:p14="http://schemas.microsoft.com/office/powerpoint/2010/main" val="1673465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5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inherent challenge?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738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Practicality as in-memory final step</a:t>
            </a:r>
          </a:p>
        </p:txBody>
      </p:sp>
    </p:spTree>
    <p:extLst>
      <p:ext uri="{BB962C8B-B14F-4D97-AF65-F5344CB8AC3E}">
        <p14:creationId xmlns:p14="http://schemas.microsoft.com/office/powerpoint/2010/main" val="39210101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 Algorithms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04651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Divisive (top-down)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50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-Means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Gaussian Mixture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961B6-F4DD-4743-AF12-81D164FE0C17}"/>
              </a:ext>
            </a:extLst>
          </p:cNvPr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Agglomerative (bottom-up)</a:t>
            </a:r>
          </a:p>
        </p:txBody>
      </p:sp>
    </p:spTree>
    <p:extLst>
      <p:ext uri="{BB962C8B-B14F-4D97-AF65-F5344CB8AC3E}">
        <p14:creationId xmlns:p14="http://schemas.microsoft.com/office/powerpoint/2010/main" val="55612894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Theme: Similarity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find similar items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Offline variant: extract all similar pairs of objects from a large collection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Online variant: is this object similar to something I’ve seen before?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5004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similar are two items? How “close” are two items?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Equivalent formulations: large distance = low similarity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applications!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397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arrange similar items into clusters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778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Offline variant: entire static collection available at once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Online variant: objects incrementally available</a:t>
            </a:r>
          </a:p>
        </p:txBody>
      </p:sp>
      <p:sp>
        <p:nvSpPr>
          <p:cNvPr id="14" name="TextBox 13"/>
          <p:cNvSpPr txBox="1"/>
          <p:nvPr/>
        </p:nvSpPr>
        <p:spPr>
          <a:xfrm rot="21239651">
            <a:off x="7182191" y="4020828"/>
            <a:ext cx="173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Last time!</a:t>
            </a:r>
          </a:p>
        </p:txBody>
      </p:sp>
      <p:sp>
        <p:nvSpPr>
          <p:cNvPr id="15" name="TextBox 14"/>
          <p:cNvSpPr txBox="1"/>
          <p:nvPr/>
        </p:nvSpPr>
        <p:spPr>
          <a:xfrm rot="21239651">
            <a:off x="6114962" y="5349494"/>
            <a:ext cx="18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Today!</a:t>
            </a:r>
          </a:p>
        </p:txBody>
      </p:sp>
    </p:spTree>
    <p:extLst>
      <p:ext uri="{BB962C8B-B14F-4D97-AF65-F5344CB8AC3E}">
        <p14:creationId xmlns:p14="http://schemas.microsoft.com/office/powerpoint/2010/main" val="1504177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220" y="4099560"/>
            <a:ext cx="1821180" cy="7010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-Means Algorithm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52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Assign each instance to closest centroid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Update centroids based on assigned instances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Select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random instances {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, s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,… </a:t>
            </a:r>
            <a:r>
              <a:rPr lang="en-US" sz="2400" b="0" i="1" kern="0" dirty="0" err="1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i="1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} as initial centroids</a:t>
            </a:r>
          </a:p>
        </p:txBody>
      </p:sp>
    </p:spTree>
    <p:extLst>
      <p:ext uri="{BB962C8B-B14F-4D97-AF65-F5344CB8AC3E}">
        <p14:creationId xmlns:p14="http://schemas.microsoft.com/office/powerpoint/2010/main" val="277348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700" name="Text Box 84"/>
          <p:cNvSpPr txBox="1">
            <a:spLocks noChangeArrowheads="1"/>
          </p:cNvSpPr>
          <p:nvPr/>
        </p:nvSpPr>
        <p:spPr bwMode="auto">
          <a:xfrm>
            <a:off x="6218238" y="2819401"/>
            <a:ext cx="2209799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1" hangingPunct="1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Compute centroids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06614" y="3657601"/>
            <a:ext cx="2619374" cy="706438"/>
            <a:chOff x="2106614" y="3657601"/>
            <a:chExt cx="2619374" cy="706438"/>
          </a:xfrm>
        </p:grpSpPr>
        <p:sp>
          <p:nvSpPr>
            <p:cNvPr id="1775701" name="Text Box 85"/>
            <p:cNvSpPr txBox="1">
              <a:spLocks noChangeArrowheads="1"/>
            </p:cNvSpPr>
            <p:nvPr/>
          </p:nvSpPr>
          <p:spPr bwMode="auto">
            <a:xfrm>
              <a:off x="2106614" y="3657601"/>
              <a:ext cx="409575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75702" name="Text Box 86"/>
            <p:cNvSpPr txBox="1">
              <a:spLocks noChangeArrowheads="1"/>
            </p:cNvSpPr>
            <p:nvPr/>
          </p:nvSpPr>
          <p:spPr bwMode="auto">
            <a:xfrm>
              <a:off x="4316413" y="3962401"/>
              <a:ext cx="409575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3333FF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3333FF"/>
                </a:solidFill>
                <a:latin typeface="Times New Roman" charset="0"/>
              </a:endParaRPr>
            </a:p>
          </p:txBody>
        </p:sp>
      </p:grpSp>
      <p:sp>
        <p:nvSpPr>
          <p:cNvPr id="1775671" name="Oval 55"/>
          <p:cNvSpPr>
            <a:spLocks noChangeArrowheads="1"/>
          </p:cNvSpPr>
          <p:nvPr/>
        </p:nvSpPr>
        <p:spPr bwMode="auto">
          <a:xfrm>
            <a:off x="1473202" y="3733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2" name="Oval 56"/>
          <p:cNvSpPr>
            <a:spLocks noChangeArrowheads="1"/>
          </p:cNvSpPr>
          <p:nvPr/>
        </p:nvSpPr>
        <p:spPr bwMode="auto">
          <a:xfrm>
            <a:off x="1701802" y="4191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3" name="Oval 57"/>
          <p:cNvSpPr>
            <a:spLocks noChangeArrowheads="1"/>
          </p:cNvSpPr>
          <p:nvPr/>
        </p:nvSpPr>
        <p:spPr bwMode="auto">
          <a:xfrm>
            <a:off x="1930402" y="38862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4" name="Oval 58"/>
          <p:cNvSpPr>
            <a:spLocks noChangeArrowheads="1"/>
          </p:cNvSpPr>
          <p:nvPr/>
        </p:nvSpPr>
        <p:spPr bwMode="auto">
          <a:xfrm>
            <a:off x="1244602" y="4572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5" name="Oval 59"/>
          <p:cNvSpPr>
            <a:spLocks noChangeArrowheads="1"/>
          </p:cNvSpPr>
          <p:nvPr/>
        </p:nvSpPr>
        <p:spPr bwMode="auto">
          <a:xfrm>
            <a:off x="1930402" y="4876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6" name="Oval 60"/>
          <p:cNvSpPr>
            <a:spLocks noChangeArrowheads="1"/>
          </p:cNvSpPr>
          <p:nvPr/>
        </p:nvSpPr>
        <p:spPr bwMode="auto">
          <a:xfrm>
            <a:off x="5054602" y="3352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7" name="Oval 61"/>
          <p:cNvSpPr>
            <a:spLocks noChangeArrowheads="1"/>
          </p:cNvSpPr>
          <p:nvPr/>
        </p:nvSpPr>
        <p:spPr bwMode="auto">
          <a:xfrm>
            <a:off x="4978402" y="3733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8" name="Oval 62"/>
          <p:cNvSpPr>
            <a:spLocks noChangeArrowheads="1"/>
          </p:cNvSpPr>
          <p:nvPr/>
        </p:nvSpPr>
        <p:spPr bwMode="auto">
          <a:xfrm>
            <a:off x="3454402" y="3810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9" name="Oval 63"/>
          <p:cNvSpPr>
            <a:spLocks noChangeArrowheads="1"/>
          </p:cNvSpPr>
          <p:nvPr/>
        </p:nvSpPr>
        <p:spPr bwMode="auto">
          <a:xfrm>
            <a:off x="4368802" y="4191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0" name="Oval 64"/>
          <p:cNvSpPr>
            <a:spLocks noChangeArrowheads="1"/>
          </p:cNvSpPr>
          <p:nvPr/>
        </p:nvSpPr>
        <p:spPr bwMode="auto">
          <a:xfrm>
            <a:off x="3835402" y="4495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1" name="Oval 65"/>
          <p:cNvSpPr>
            <a:spLocks noChangeArrowheads="1"/>
          </p:cNvSpPr>
          <p:nvPr/>
        </p:nvSpPr>
        <p:spPr bwMode="auto">
          <a:xfrm>
            <a:off x="1168402" y="3352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2" name="Oval 66"/>
          <p:cNvSpPr>
            <a:spLocks noChangeArrowheads="1"/>
          </p:cNvSpPr>
          <p:nvPr/>
        </p:nvSpPr>
        <p:spPr bwMode="auto">
          <a:xfrm>
            <a:off x="3987802" y="3810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grpSp>
        <p:nvGrpSpPr>
          <p:cNvPr id="1775683" name="Group 67"/>
          <p:cNvGrpSpPr>
            <a:grpSpLocks/>
          </p:cNvGrpSpPr>
          <p:nvPr/>
        </p:nvGrpSpPr>
        <p:grpSpPr bwMode="auto">
          <a:xfrm>
            <a:off x="3987803" y="1905000"/>
            <a:ext cx="3479801" cy="2360613"/>
            <a:chOff x="2784" y="960"/>
            <a:chExt cx="2192" cy="1487"/>
          </a:xfrm>
        </p:grpSpPr>
        <p:sp>
          <p:nvSpPr>
            <p:cNvPr id="1775684" name="Text Box 68"/>
            <p:cNvSpPr txBox="1">
              <a:spLocks noChangeArrowheads="1"/>
            </p:cNvSpPr>
            <p:nvPr/>
          </p:nvSpPr>
          <p:spPr bwMode="auto">
            <a:xfrm>
              <a:off x="4189" y="960"/>
              <a:ext cx="787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Pick seeds</a:t>
              </a:r>
            </a:p>
          </p:txBody>
        </p:sp>
        <p:sp>
          <p:nvSpPr>
            <p:cNvPr id="1775685" name="Oval 69"/>
            <p:cNvSpPr>
              <a:spLocks noChangeArrowheads="1"/>
            </p:cNvSpPr>
            <p:nvPr/>
          </p:nvSpPr>
          <p:spPr bwMode="auto">
            <a:xfrm>
              <a:off x="3024" y="240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86" name="Oval 70"/>
            <p:cNvSpPr>
              <a:spLocks noChangeArrowheads="1"/>
            </p:cNvSpPr>
            <p:nvPr/>
          </p:nvSpPr>
          <p:spPr bwMode="auto">
            <a:xfrm>
              <a:off x="2784" y="216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775687" name="Group 71"/>
          <p:cNvGrpSpPr>
            <a:grpSpLocks/>
          </p:cNvGrpSpPr>
          <p:nvPr/>
        </p:nvGrpSpPr>
        <p:grpSpPr bwMode="auto">
          <a:xfrm>
            <a:off x="1168402" y="2362200"/>
            <a:ext cx="6985000" cy="2589213"/>
            <a:chOff x="1008" y="1248"/>
            <a:chExt cx="4400" cy="1631"/>
          </a:xfrm>
        </p:grpSpPr>
        <p:sp>
          <p:nvSpPr>
            <p:cNvPr id="1775688" name="Oval 72"/>
            <p:cNvSpPr>
              <a:spLocks noChangeArrowheads="1"/>
            </p:cNvSpPr>
            <p:nvPr/>
          </p:nvSpPr>
          <p:spPr bwMode="auto">
            <a:xfrm>
              <a:off x="2688" y="259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89" name="Oval 73"/>
            <p:cNvSpPr>
              <a:spLocks noChangeArrowheads="1"/>
            </p:cNvSpPr>
            <p:nvPr/>
          </p:nvSpPr>
          <p:spPr bwMode="auto">
            <a:xfrm>
              <a:off x="2448" y="216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0" name="Oval 74"/>
            <p:cNvSpPr>
              <a:spLocks noChangeArrowheads="1"/>
            </p:cNvSpPr>
            <p:nvPr/>
          </p:nvSpPr>
          <p:spPr bwMode="auto">
            <a:xfrm>
              <a:off x="3456" y="187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1" name="Oval 75"/>
            <p:cNvSpPr>
              <a:spLocks noChangeArrowheads="1"/>
            </p:cNvSpPr>
            <p:nvPr/>
          </p:nvSpPr>
          <p:spPr bwMode="auto">
            <a:xfrm>
              <a:off x="1008" y="187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2" name="Oval 76"/>
            <p:cNvSpPr>
              <a:spLocks noChangeArrowheads="1"/>
            </p:cNvSpPr>
            <p:nvPr/>
          </p:nvSpPr>
          <p:spPr bwMode="auto">
            <a:xfrm>
              <a:off x="1200" y="211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3" name="Oval 77"/>
            <p:cNvSpPr>
              <a:spLocks noChangeArrowheads="1"/>
            </p:cNvSpPr>
            <p:nvPr/>
          </p:nvSpPr>
          <p:spPr bwMode="auto">
            <a:xfrm>
              <a:off x="1488" y="2208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4" name="Oval 78"/>
            <p:cNvSpPr>
              <a:spLocks noChangeArrowheads="1"/>
            </p:cNvSpPr>
            <p:nvPr/>
          </p:nvSpPr>
          <p:spPr bwMode="auto">
            <a:xfrm>
              <a:off x="1344" y="240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5" name="Oval 79"/>
            <p:cNvSpPr>
              <a:spLocks noChangeArrowheads="1"/>
            </p:cNvSpPr>
            <p:nvPr/>
          </p:nvSpPr>
          <p:spPr bwMode="auto">
            <a:xfrm>
              <a:off x="3408" y="211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6" name="Oval 80"/>
            <p:cNvSpPr>
              <a:spLocks noChangeArrowheads="1"/>
            </p:cNvSpPr>
            <p:nvPr/>
          </p:nvSpPr>
          <p:spPr bwMode="auto">
            <a:xfrm>
              <a:off x="1488" y="283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7" name="Oval 81"/>
            <p:cNvSpPr>
              <a:spLocks noChangeArrowheads="1"/>
            </p:cNvSpPr>
            <p:nvPr/>
          </p:nvSpPr>
          <p:spPr bwMode="auto">
            <a:xfrm>
              <a:off x="1056" y="264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8" name="Text Box 82"/>
            <p:cNvSpPr txBox="1">
              <a:spLocks noChangeArrowheads="1"/>
            </p:cNvSpPr>
            <p:nvPr/>
          </p:nvSpPr>
          <p:spPr bwMode="auto">
            <a:xfrm>
              <a:off x="4189" y="1248"/>
              <a:ext cx="121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Reassign clusters</a:t>
              </a:r>
            </a:p>
          </p:txBody>
        </p:sp>
      </p:grpSp>
      <p:grpSp>
        <p:nvGrpSpPr>
          <p:cNvPr id="1775703" name="Group 87"/>
          <p:cNvGrpSpPr>
            <a:grpSpLocks/>
          </p:cNvGrpSpPr>
          <p:nvPr/>
        </p:nvGrpSpPr>
        <p:grpSpPr bwMode="auto">
          <a:xfrm>
            <a:off x="3454402" y="3276600"/>
            <a:ext cx="4699000" cy="608013"/>
            <a:chOff x="2448" y="1824"/>
            <a:chExt cx="2960" cy="383"/>
          </a:xfrm>
        </p:grpSpPr>
        <p:sp>
          <p:nvSpPr>
            <p:cNvPr id="1775704" name="Oval 88"/>
            <p:cNvSpPr>
              <a:spLocks noChangeArrowheads="1"/>
            </p:cNvSpPr>
            <p:nvPr/>
          </p:nvSpPr>
          <p:spPr bwMode="auto">
            <a:xfrm>
              <a:off x="2784" y="216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5" name="Oval 89"/>
            <p:cNvSpPr>
              <a:spLocks noChangeArrowheads="1"/>
            </p:cNvSpPr>
            <p:nvPr/>
          </p:nvSpPr>
          <p:spPr bwMode="auto">
            <a:xfrm>
              <a:off x="3456" y="187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6" name="Oval 90"/>
            <p:cNvSpPr>
              <a:spLocks noChangeArrowheads="1"/>
            </p:cNvSpPr>
            <p:nvPr/>
          </p:nvSpPr>
          <p:spPr bwMode="auto">
            <a:xfrm>
              <a:off x="2448" y="216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7" name="Text Box 91"/>
            <p:cNvSpPr txBox="1">
              <a:spLocks noChangeArrowheads="1"/>
            </p:cNvSpPr>
            <p:nvPr/>
          </p:nvSpPr>
          <p:spPr bwMode="auto">
            <a:xfrm>
              <a:off x="4189" y="1824"/>
              <a:ext cx="121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Reassign clusters</a:t>
              </a:r>
            </a:p>
          </p:txBody>
        </p:sp>
      </p:grpSp>
      <p:grpSp>
        <p:nvGrpSpPr>
          <p:cNvPr id="1775708" name="Group 92"/>
          <p:cNvGrpSpPr>
            <a:grpSpLocks/>
          </p:cNvGrpSpPr>
          <p:nvPr/>
        </p:nvGrpSpPr>
        <p:grpSpPr bwMode="auto">
          <a:xfrm>
            <a:off x="1420814" y="3733804"/>
            <a:ext cx="7007223" cy="477838"/>
            <a:chOff x="1167" y="2112"/>
            <a:chExt cx="4414" cy="301"/>
          </a:xfrm>
        </p:grpSpPr>
        <p:sp>
          <p:nvSpPr>
            <p:cNvPr id="1775711" name="Text Box 95"/>
            <p:cNvSpPr txBox="1">
              <a:spLocks noChangeArrowheads="1"/>
            </p:cNvSpPr>
            <p:nvPr/>
          </p:nvSpPr>
          <p:spPr bwMode="auto">
            <a:xfrm>
              <a:off x="2847" y="2112"/>
              <a:ext cx="25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3333FF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3333FF"/>
                </a:solidFill>
                <a:latin typeface="Times New Roman" charset="0"/>
              </a:endParaRPr>
            </a:p>
          </p:txBody>
        </p:sp>
        <p:sp>
          <p:nvSpPr>
            <p:cNvPr id="1775712" name="Text Box 96"/>
            <p:cNvSpPr txBox="1">
              <a:spLocks noChangeArrowheads="1"/>
            </p:cNvSpPr>
            <p:nvPr/>
          </p:nvSpPr>
          <p:spPr bwMode="auto">
            <a:xfrm>
              <a:off x="1167" y="2160"/>
              <a:ext cx="25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75713" name="Text Box 97"/>
            <p:cNvSpPr txBox="1">
              <a:spLocks noChangeArrowheads="1"/>
            </p:cNvSpPr>
            <p:nvPr/>
          </p:nvSpPr>
          <p:spPr bwMode="auto">
            <a:xfrm>
              <a:off x="4189" y="2112"/>
              <a:ext cx="1392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Compute centroids</a:t>
              </a:r>
            </a:p>
          </p:txBody>
        </p:sp>
      </p:grpSp>
      <p:sp>
        <p:nvSpPr>
          <p:cNvPr id="1775714" name="Text Box 98"/>
          <p:cNvSpPr txBox="1">
            <a:spLocks noChangeArrowheads="1"/>
          </p:cNvSpPr>
          <p:nvPr/>
        </p:nvSpPr>
        <p:spPr bwMode="auto">
          <a:xfrm>
            <a:off x="6217920" y="4191000"/>
            <a:ext cx="193554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Reassign clusters</a:t>
            </a:r>
          </a:p>
        </p:txBody>
      </p:sp>
      <p:sp>
        <p:nvSpPr>
          <p:cNvPr id="1775715" name="Text Box 99"/>
          <p:cNvSpPr txBox="1">
            <a:spLocks noChangeArrowheads="1"/>
          </p:cNvSpPr>
          <p:nvPr/>
        </p:nvSpPr>
        <p:spPr bwMode="auto">
          <a:xfrm>
            <a:off x="6217920" y="4724400"/>
            <a:ext cx="139340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1" hangingPunct="1"/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Converged!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-Means Clustering Example</a:t>
            </a:r>
          </a:p>
        </p:txBody>
      </p:sp>
    </p:spTree>
    <p:extLst>
      <p:ext uri="{BB962C8B-B14F-4D97-AF65-F5344CB8AC3E}">
        <p14:creationId xmlns:p14="http://schemas.microsoft.com/office/powerpoint/2010/main" val="271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5700" grpId="0"/>
      <p:bldP spid="1775714" grpId="0" autoUpdateAnimBg="0"/>
      <p:bldP spid="1775715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Basic MapReduce Implementation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D7BE95FE-B83A-3248-98BD-2269C79E9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77863"/>
            <a:ext cx="7467600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def setup()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clusters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loadClusters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def map(id: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vector: Vector)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clusters.findNearest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(vector), vector)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def reduce(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clusterId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[Vector])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(vector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vector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clusterId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953488-8E53-E347-B7B4-FB5BF466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5638800"/>
            <a:ext cx="1821180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205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Basic MapReduce Implementation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AB9F2-BEF8-454F-BE40-9FD0B99CBF7D}"/>
              </a:ext>
            </a:extLst>
          </p:cNvPr>
          <p:cNvSpPr txBox="1"/>
          <p:nvPr/>
        </p:nvSpPr>
        <p:spPr>
          <a:xfrm>
            <a:off x="0" y="1648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Conceptually, what’s happening?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8E575-2C8C-DD43-997F-3B1528B4966A}"/>
              </a:ext>
            </a:extLst>
          </p:cNvPr>
          <p:cNvSpPr txBox="1"/>
          <p:nvPr/>
        </p:nvSpPr>
        <p:spPr>
          <a:xfrm>
            <a:off x="0" y="202936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Given current cluster assignment, assign each vector to closest cluster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by cluster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updated clusters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DD8FED-919D-424B-87F9-306E49C44EDA}"/>
              </a:ext>
            </a:extLst>
          </p:cNvPr>
          <p:cNvSpPr txBox="1"/>
          <p:nvPr/>
        </p:nvSpPr>
        <p:spPr>
          <a:xfrm>
            <a:off x="0" y="354889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cluster update?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5400F-7F17-4645-8822-E8E99EEFB324}"/>
              </a:ext>
            </a:extLst>
          </p:cNvPr>
          <p:cNvSpPr txBox="1"/>
          <p:nvPr/>
        </p:nvSpPr>
        <p:spPr>
          <a:xfrm>
            <a:off x="0" y="392989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Computing the mean!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Remember IMC and other optimizations?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BC1E8-9B55-1C43-8E42-9D85B4683329}"/>
              </a:ext>
            </a:extLst>
          </p:cNvPr>
          <p:cNvSpPr txBox="1"/>
          <p:nvPr/>
        </p:nvSpPr>
        <p:spPr>
          <a:xfrm rot="21239651">
            <a:off x="5577460" y="60432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What about Spark?</a:t>
            </a:r>
          </a:p>
        </p:txBody>
      </p:sp>
    </p:spTree>
    <p:extLst>
      <p:ext uri="{BB962C8B-B14F-4D97-AF65-F5344CB8AC3E}">
        <p14:creationId xmlns:p14="http://schemas.microsoft.com/office/powerpoint/2010/main" val="495150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Implementation Notes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48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Standard setup of iterative MapReduce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9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Driver program sets up MapReduce job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Waits for completion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Checks for convergence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Repeats if necessary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4889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Must be able keep cluster centroids in memory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2989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With large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large feature spaces, potentially an issue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Memory requirements of centroids grow over time!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796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Variant: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medoids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56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you select initial seeds?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94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you select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130142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00px-EM-Gaussian-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03324"/>
            <a:ext cx="5118100" cy="550707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Wikipedia (Cluster analysis)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 w/ Gaussian Mixture 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19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Model data as a mixture of Gaussians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data, recover model parameters</a:t>
            </a:r>
          </a:p>
        </p:txBody>
      </p:sp>
      <p:sp>
        <p:nvSpPr>
          <p:cNvPr id="9" name="TextBox 8"/>
          <p:cNvSpPr txBox="1"/>
          <p:nvPr/>
        </p:nvSpPr>
        <p:spPr>
          <a:xfrm rot="21239651">
            <a:off x="5577460" y="60432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What’s with models?</a:t>
            </a:r>
          </a:p>
        </p:txBody>
      </p:sp>
    </p:spTree>
    <p:extLst>
      <p:ext uri="{BB962C8B-B14F-4D97-AF65-F5344CB8AC3E}">
        <p14:creationId xmlns:p14="http://schemas.microsoft.com/office/powerpoint/2010/main" val="425303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072640"/>
            <a:ext cx="4892040" cy="662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090" y="3268980"/>
            <a:ext cx="1546860" cy="312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620" y="5882640"/>
            <a:ext cx="1447800" cy="289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40" y="4671060"/>
            <a:ext cx="6766560" cy="66294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Gaussian Distributions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Univariate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Gaussian (i.e., Normal):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86887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random variable with such a distribution we write as: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Multivariate Gaussian: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467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random variable with such a distribution we write as:</a:t>
            </a:r>
          </a:p>
        </p:txBody>
      </p:sp>
    </p:spTree>
    <p:extLst>
      <p:ext uri="{BB962C8B-B14F-4D97-AF65-F5344CB8AC3E}">
        <p14:creationId xmlns:p14="http://schemas.microsoft.com/office/powerpoint/2010/main" val="22183789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rmal_Distribution_PD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7772400" cy="4966564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Wikipedia (Normal Distribution)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Univariate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Gaussian</a:t>
            </a:r>
          </a:p>
        </p:txBody>
      </p:sp>
    </p:spTree>
    <p:extLst>
      <p:ext uri="{BB962C8B-B14F-4D97-AF65-F5344CB8AC3E}">
        <p14:creationId xmlns:p14="http://schemas.microsoft.com/office/powerpoint/2010/main" val="209040194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ussians-exampl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60500"/>
            <a:ext cx="8920339" cy="341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5067300"/>
            <a:ext cx="1158240" cy="662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5067300"/>
            <a:ext cx="1158240" cy="662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60" y="5067300"/>
            <a:ext cx="1729740" cy="662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60" y="5067300"/>
            <a:ext cx="1729740" cy="66294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Lecture notes by </a:t>
            </a:r>
            <a:r>
              <a:rPr lang="en-US" sz="1000" b="0" dirty="0" err="1">
                <a:solidFill>
                  <a:schemeClr val="bg1"/>
                </a:solidFill>
              </a:rPr>
              <a:t>Chuong</a:t>
            </a:r>
            <a:r>
              <a:rPr lang="en-US" sz="1000" b="0" dirty="0">
                <a:solidFill>
                  <a:schemeClr val="bg1"/>
                </a:solidFill>
              </a:rPr>
              <a:t> B. Do (IIT Delhi)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Multivariate Gaussians</a:t>
            </a:r>
          </a:p>
        </p:txBody>
      </p:sp>
    </p:spTree>
    <p:extLst>
      <p:ext uri="{BB962C8B-B14F-4D97-AF65-F5344CB8AC3E}">
        <p14:creationId xmlns:p14="http://schemas.microsoft.com/office/powerpoint/2010/main" val="33394242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76400" y="2290465"/>
            <a:ext cx="5715000" cy="1219200"/>
          </a:xfrm>
          <a:prstGeom prst="rect">
            <a:avLst/>
          </a:prstGeom>
        </p:spPr>
        <p:txBody>
          <a:bodyPr/>
          <a:lstStyle/>
          <a:p>
            <a:pPr marL="3175" lvl="1" indent="0">
              <a:buNone/>
            </a:pPr>
            <a:r>
              <a:rPr lang="en-US" dirty="0"/>
              <a:t>Number of components:</a:t>
            </a:r>
          </a:p>
          <a:p>
            <a:pPr marL="3175" lvl="1" indent="0">
              <a:buNone/>
            </a:pPr>
            <a:r>
              <a:rPr lang="en-US" dirty="0"/>
              <a:t>“Mixing” weight vector:</a:t>
            </a:r>
          </a:p>
          <a:p>
            <a:pPr marL="3175" lvl="1" indent="0">
              <a:buNone/>
            </a:pPr>
            <a:r>
              <a:rPr lang="en-US" dirty="0"/>
              <a:t>For each Gaussian, mean and covariance matrix: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3189625"/>
            <a:ext cx="518160" cy="19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153049"/>
            <a:ext cx="548640" cy="236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823865"/>
            <a:ext cx="152400" cy="121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980" y="2412385"/>
            <a:ext cx="236220" cy="190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1239651">
            <a:off x="5120261" y="3523529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The generative story?</a:t>
            </a:r>
          </a:p>
        </p:txBody>
      </p:sp>
      <p:sp>
        <p:nvSpPr>
          <p:cNvPr id="9" name="TextBox 8"/>
          <p:cNvSpPr txBox="1"/>
          <p:nvPr/>
        </p:nvSpPr>
        <p:spPr>
          <a:xfrm rot="21239651">
            <a:off x="5210284" y="3828666"/>
            <a:ext cx="3385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FF0000"/>
                </a:solidFill>
                <a:latin typeface="Gill Sans"/>
              </a:rPr>
              <a:t>(yes, that’s a technical term)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Gaussian Mixture Models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Model Parameters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235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Varying constraints on co-variance matrices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616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Spherical vs. diagonal vs. full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Tied vs. untied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Given the data, recover the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1859413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 Criteria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187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to form clusters?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2568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 similarity (low distance) between items in the same cluster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Low similarity (high distance) between items in different clusters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805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Cluster labeling is a separate (difficult) problem!</a:t>
            </a:r>
          </a:p>
        </p:txBody>
      </p:sp>
    </p:spTree>
    <p:extLst>
      <p:ext uri="{BB962C8B-B14F-4D97-AF65-F5344CB8AC3E}">
        <p14:creationId xmlns:p14="http://schemas.microsoft.com/office/powerpoint/2010/main" val="27424490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400300"/>
            <a:ext cx="236220" cy="19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048000"/>
            <a:ext cx="1470660" cy="312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819400"/>
            <a:ext cx="510540" cy="167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260" y="5692140"/>
            <a:ext cx="3489960" cy="327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4552890"/>
            <a:ext cx="3840480" cy="66294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Learning for Simple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Univariate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Case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90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Model selection criterion: maximize likelihood of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Introduce indicator variables: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314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Likelihood of the data: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895600" y="2290465"/>
            <a:ext cx="5715000" cy="12192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3175" lvl="1" indent="0">
              <a:buNone/>
            </a:pPr>
            <a:r>
              <a:rPr lang="en-US" b="0" dirty="0"/>
              <a:t>Given number of components:</a:t>
            </a:r>
          </a:p>
          <a:p>
            <a:pPr marL="3175" lvl="1" indent="0">
              <a:buNone/>
            </a:pPr>
            <a:r>
              <a:rPr lang="en-US" b="0" dirty="0"/>
              <a:t>Given points:</a:t>
            </a:r>
          </a:p>
          <a:p>
            <a:pPr marL="3175" lvl="1" indent="0">
              <a:buNone/>
            </a:pPr>
            <a:r>
              <a:rPr lang="en-US" b="0" dirty="0"/>
              <a:t>Learn parameters: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 setup:</a:t>
            </a:r>
          </a:p>
        </p:txBody>
      </p:sp>
    </p:spTree>
    <p:extLst>
      <p:ext uri="{BB962C8B-B14F-4D97-AF65-F5344CB8AC3E}">
        <p14:creationId xmlns:p14="http://schemas.microsoft.com/office/powerpoint/2010/main" val="2127398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9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1918395"/>
            <a:ext cx="3489960" cy="32766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EM to the Rescue!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604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Expectation Maximization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41455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Guess the model parameters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E-step: Compute posterior distribution over latent 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(hidden) variables given the model parameters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M-step: Update model parameters using posterior 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distribution computed in the E-step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Iterate until convergence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4840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We’re faced with this: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2269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It’d be a lot easier if we knew the z’s!</a:t>
            </a:r>
          </a:p>
        </p:txBody>
      </p:sp>
    </p:spTree>
    <p:extLst>
      <p:ext uri="{BB962C8B-B14F-4D97-AF65-F5344CB8AC3E}">
        <p14:creationId xmlns:p14="http://schemas.microsoft.com/office/powerpoint/2010/main" val="1299379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n-a-miracle-happe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066800"/>
            <a:ext cx="38100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6867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209800" y="2362200"/>
            <a:ext cx="5105400" cy="2743200"/>
          </a:xfrm>
          <a:prstGeom prst="rect">
            <a:avLst/>
          </a:prstGeom>
        </p:spPr>
        <p:txBody>
          <a:bodyPr/>
          <a:lstStyle/>
          <a:p>
            <a:pPr marL="0" lvl="1" indent="0">
              <a:buNone/>
            </a:pPr>
            <a:r>
              <a:rPr lang="en-US" dirty="0"/>
              <a:t>E-step: compute expectation of </a:t>
            </a:r>
            <a:r>
              <a:rPr lang="en-US" i="1" dirty="0"/>
              <a:t>z</a:t>
            </a:r>
            <a:r>
              <a:rPr lang="en-US" dirty="0"/>
              <a:t> variables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M-step: compute new model parameters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895600"/>
            <a:ext cx="402336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4267200"/>
            <a:ext cx="3962400" cy="231648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EM for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Univariate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GMMs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97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37160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Initialize: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940" y="1447800"/>
            <a:ext cx="1470660" cy="3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0991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Arrow 34"/>
          <p:cNvSpPr/>
          <p:nvPr/>
        </p:nvSpPr>
        <p:spPr bwMode="auto">
          <a:xfrm rot="5400000">
            <a:off x="4282439" y="29718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 rot="5400000">
            <a:off x="5257800" y="29718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 rot="5400000">
            <a:off x="6629400" y="29718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>
            <a:off x="4663440" y="17526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ight Arrow 31"/>
          <p:cNvSpPr/>
          <p:nvPr/>
        </p:nvSpPr>
        <p:spPr bwMode="auto">
          <a:xfrm>
            <a:off x="4663440" y="22860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4663440" y="28194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ight Arrow 33"/>
          <p:cNvSpPr/>
          <p:nvPr/>
        </p:nvSpPr>
        <p:spPr bwMode="auto">
          <a:xfrm>
            <a:off x="4663440" y="35814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743200"/>
            <a:ext cx="268224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5105400"/>
            <a:ext cx="2641600" cy="15443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105400" y="1752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105400" y="2286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2819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3581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096000" y="1752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1,2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096000" y="2286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,2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096000" y="2819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,3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096000" y="3581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,2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467600" y="1752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467600" y="2286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467600" y="2819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kumimoji="0" lang="en-US" sz="1600" b="0" i="1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K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467600" y="3581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err="1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  <a:endParaRPr kumimoji="0" lang="en-US" sz="1600" b="0" i="1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000" y="32004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10400" y="17950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657600" y="1752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657600" y="2286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kumimoji="0" lang="en-US" sz="1600" b="0" i="1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657600" y="2819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kumimoji="0" lang="en-US" sz="1600" b="0" i="1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657600" y="3581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 err="1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endParaRPr kumimoji="0" lang="en-US" sz="1600" b="0" i="1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800" y="2281535"/>
            <a:ext cx="707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53000" y="4567535"/>
            <a:ext cx="111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38" name="TextBox 37"/>
          <p:cNvSpPr txBox="1"/>
          <p:nvPr/>
        </p:nvSpPr>
        <p:spPr>
          <a:xfrm rot="21239651">
            <a:off x="548261" y="55098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What about Spark?</a:t>
            </a: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742599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31563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4489847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0" y="180671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dirty="0">
                <a:solidFill>
                  <a:schemeClr val="bg1"/>
                </a:solidFill>
                <a:latin typeface="Gill Sans"/>
                <a:cs typeface="Gill Sans"/>
              </a:rPr>
              <a:t>K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-Means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180671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GMM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0" y="30640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Compute distance of points to centroids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0" y="4551402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Recompute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new centroids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3064014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E-step: compute expectation of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z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indicator variables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8800" y="43975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M-step: update values of model parameters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-Means vs. GMMs</a:t>
            </a:r>
          </a:p>
        </p:txBody>
      </p:sp>
    </p:spTree>
    <p:extLst>
      <p:ext uri="{BB962C8B-B14F-4D97-AF65-F5344CB8AC3E}">
        <p14:creationId xmlns:p14="http://schemas.microsoft.com/office/powerpoint/2010/main" val="42533366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24px-ClusterAnalysis_Mous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8154147" cy="328873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Wikipedia (</a:t>
            </a:r>
            <a:r>
              <a:rPr lang="en-US" sz="1000" b="0" i="1" dirty="0">
                <a:solidFill>
                  <a:srgbClr val="000000"/>
                </a:solidFill>
              </a:rPr>
              <a:t>k</a:t>
            </a:r>
            <a:r>
              <a:rPr lang="en-US" sz="1000" b="0" dirty="0">
                <a:solidFill>
                  <a:srgbClr val="000000"/>
                </a:solidFill>
              </a:rPr>
              <a:t>-means clustering)</a:t>
            </a:r>
          </a:p>
        </p:txBody>
      </p:sp>
    </p:spTree>
    <p:extLst>
      <p:ext uri="{BB962C8B-B14F-4D97-AF65-F5344CB8AC3E}">
        <p14:creationId xmlns:p14="http://schemas.microsoft.com/office/powerpoint/2010/main" val="59687467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1" y="4171699"/>
            <a:ext cx="3705069" cy="2275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12954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</a:p>
        </p:txBody>
      </p:sp>
      <p:sp>
        <p:nvSpPr>
          <p:cNvPr id="12" name="Right Arrow 11"/>
          <p:cNvSpPr/>
          <p:nvPr/>
        </p:nvSpPr>
        <p:spPr bwMode="auto">
          <a:xfrm rot="2776914">
            <a:off x="776639" y="3942555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442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58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994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39697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34722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6697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753897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2220497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77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592097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7992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5626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8279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7926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1614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566507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1447800"/>
            <a:ext cx="0" cy="502920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889229">
            <a:off x="4340992" y="49581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1722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5400" y="129540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5720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2533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4045585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Unsupervised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If supervised learning is function induction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unsupervised learning?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336446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Learning something about the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inherent structure of the data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it good for?</a:t>
            </a:r>
          </a:p>
        </p:txBody>
      </p:sp>
    </p:spTree>
    <p:extLst>
      <p:ext uri="{BB962C8B-B14F-4D97-AF65-F5344CB8AC3E}">
        <p14:creationId xmlns:p14="http://schemas.microsoft.com/office/powerpoint/2010/main" val="1855433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Applications of Clustering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 images to summarize search results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 customers to infer viewing habits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 biological sequences to understand evolution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 sensor logs for outlier detection</a:t>
            </a:r>
          </a:p>
        </p:txBody>
      </p:sp>
    </p:spTree>
    <p:extLst>
      <p:ext uri="{BB962C8B-B14F-4D97-AF65-F5344CB8AC3E}">
        <p14:creationId xmlns:p14="http://schemas.microsoft.com/office/powerpoint/2010/main" val="1292841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Evaluation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Classification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Nearest neighbor search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know how well we’re doing?</a:t>
            </a:r>
          </a:p>
        </p:txBody>
      </p:sp>
      <p:sp>
        <p:nvSpPr>
          <p:cNvPr id="8" name="TextBox 7"/>
          <p:cNvSpPr txBox="1"/>
          <p:nvPr/>
        </p:nvSpPr>
        <p:spPr>
          <a:xfrm rot="21239651">
            <a:off x="5291982" y="5661228"/>
            <a:ext cx="3385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Inherent challenges of </a:t>
            </a:r>
            <a:r>
              <a:rPr lang="en-US" sz="2400" b="0">
                <a:solidFill>
                  <a:srgbClr val="FF0000"/>
                </a:solidFill>
                <a:latin typeface="Gill Sans"/>
              </a:rPr>
              <a:t>unsupervised techniques!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76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1197570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45_fili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1420" y="0"/>
            <a:ext cx="1115122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114300"/>
            <a:ext cx="8686800" cy="1028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(Star cluster)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34994116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52908</TotalTime>
  <Words>1513</Words>
  <Application>Microsoft Macintosh PowerPoint</Application>
  <PresentationFormat>On-screen Show (4:3)</PresentationFormat>
  <Paragraphs>310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Andale Mono</vt:lpstr>
      <vt:lpstr>Arial</vt:lpstr>
      <vt:lpstr>Arial Black</vt:lpstr>
      <vt:lpstr>Gill Sans</vt:lpstr>
      <vt:lpstr>Helvetica Neue</vt:lpstr>
      <vt:lpstr>Times New Roman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10667</cp:revision>
  <cp:lastPrinted>2018-11-06T01:56:01Z</cp:lastPrinted>
  <dcterms:created xsi:type="dcterms:W3CDTF">2012-08-31T06:36:49Z</dcterms:created>
  <dcterms:modified xsi:type="dcterms:W3CDTF">2018-11-06T01:56:04Z</dcterms:modified>
  <cp:category/>
</cp:coreProperties>
</file>